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4" r:id="rId2"/>
    <p:sldId id="263" r:id="rId3"/>
    <p:sldId id="279" r:id="rId4"/>
    <p:sldId id="265" r:id="rId5"/>
    <p:sldId id="266" r:id="rId6"/>
    <p:sldId id="275" r:id="rId7"/>
    <p:sldId id="282" r:id="rId8"/>
    <p:sldId id="283" r:id="rId9"/>
    <p:sldId id="289" r:id="rId10"/>
    <p:sldId id="291" r:id="rId11"/>
    <p:sldId id="292" r:id="rId12"/>
    <p:sldId id="280" r:id="rId13"/>
    <p:sldId id="284" r:id="rId14"/>
    <p:sldId id="285" r:id="rId15"/>
    <p:sldId id="286" r:id="rId16"/>
    <p:sldId id="287" r:id="rId17"/>
    <p:sldId id="288" r:id="rId18"/>
    <p:sldId id="281" r:id="rId19"/>
    <p:sldId id="277" r:id="rId20"/>
    <p:sldId id="273" r:id="rId21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Tmon몬소리 Black" panose="02000A03000000000000" pitchFamily="2" charset="-127"/>
      <p:bold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123375"/>
    <a:srgbClr val="FFA613"/>
    <a:srgbClr val="FAF4CE"/>
    <a:srgbClr val="F7EDAF"/>
    <a:srgbClr val="BFBFBF"/>
    <a:srgbClr val="078C07"/>
    <a:srgbClr val="FFFFFF"/>
    <a:srgbClr val="CCECFF"/>
    <a:srgbClr val="5E5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185" autoAdjust="0"/>
  </p:normalViewPr>
  <p:slideViewPr>
    <p:cSldViewPr>
      <p:cViewPr varScale="1">
        <p:scale>
          <a:sx n="84" d="100"/>
          <a:sy n="84" d="100"/>
        </p:scale>
        <p:origin x="87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D74ED6CF-50BC-4BCE-BA4A-434C2BCF97B3}" type="datetimeFigureOut">
              <a:rPr lang="ko-KR" altLang="en-US" smtClean="0"/>
              <a:pPr/>
              <a:t>2019-12-06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9EE474D-0AA7-4D54-BFE9-004B0F4100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97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6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성인 적정 수명 시간 </a:t>
            </a:r>
            <a:r>
              <a:rPr lang="en-US" altLang="ko-KR" dirty="0"/>
              <a:t>= 7~8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수면 </a:t>
            </a:r>
            <a:r>
              <a:rPr lang="en-US" altLang="ko-KR" dirty="0"/>
              <a:t>:  </a:t>
            </a:r>
            <a:r>
              <a:rPr lang="ko-KR" altLang="en-US" dirty="0"/>
              <a:t>단순한 휴식 </a:t>
            </a:r>
            <a:r>
              <a:rPr lang="en-US" altLang="ko-KR" dirty="0"/>
              <a:t>X, </a:t>
            </a:r>
            <a:r>
              <a:rPr lang="ko-KR" altLang="en-US" dirty="0"/>
              <a:t>다음 날 정상적인 활동을 하기 위해 육체적</a:t>
            </a:r>
            <a:r>
              <a:rPr lang="en-US" altLang="ko-KR" dirty="0"/>
              <a:t>,</a:t>
            </a:r>
            <a:r>
              <a:rPr lang="ko-KR" altLang="en-US" dirty="0"/>
              <a:t>정신적 피로를 회복시키는 과정</a:t>
            </a:r>
            <a:endParaRPr lang="en-US" altLang="ko-KR" dirty="0"/>
          </a:p>
          <a:p>
            <a:r>
              <a:rPr lang="ko-KR" altLang="en-US" dirty="0"/>
              <a:t>수면의 효능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집중력</a:t>
            </a:r>
            <a:r>
              <a:rPr lang="en-US" altLang="ko-KR" dirty="0"/>
              <a:t>, </a:t>
            </a:r>
            <a:r>
              <a:rPr lang="ko-KR" altLang="en-US" dirty="0"/>
              <a:t>기억력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비만 및 당뇨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안전사고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행복감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고혈압</a:t>
            </a:r>
            <a:r>
              <a:rPr lang="en-US" altLang="ko-KR" dirty="0"/>
              <a:t>, </a:t>
            </a:r>
            <a:r>
              <a:rPr lang="ko-KR" altLang="en-US" dirty="0"/>
              <a:t>심장질환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면역력 </a:t>
            </a:r>
            <a:r>
              <a:rPr lang="en-US" altLang="ko-KR" dirty="0"/>
              <a:t>UP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그럼에도 현대인</a:t>
            </a:r>
            <a:r>
              <a:rPr lang="en-US" altLang="ko-KR" dirty="0"/>
              <a:t>, </a:t>
            </a:r>
            <a:r>
              <a:rPr lang="ko-KR" altLang="en-US" dirty="0"/>
              <a:t>특히 대한민국 국민들의 하루 평균 수면시간은 매우 부족함</a:t>
            </a:r>
            <a:r>
              <a:rPr lang="en-US" altLang="ko-KR" dirty="0"/>
              <a:t>. </a:t>
            </a:r>
            <a:r>
              <a:rPr lang="ko-KR" altLang="en-US" dirty="0"/>
              <a:t>또한 수면의 질도 좋지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수면 시간의 부족</a:t>
            </a:r>
            <a:r>
              <a:rPr lang="en-US" altLang="ko-KR" dirty="0"/>
              <a:t>’</a:t>
            </a:r>
            <a:r>
              <a:rPr lang="ko-KR" altLang="en-US" dirty="0"/>
              <a:t>과 관련된 요인을 고치기엔 한계가 존재</a:t>
            </a:r>
            <a:r>
              <a:rPr lang="en-US" altLang="ko-KR" dirty="0"/>
              <a:t>, </a:t>
            </a:r>
            <a:r>
              <a:rPr lang="ko-KR" altLang="en-US" dirty="0"/>
              <a:t>수면의 질을 어떻게 높일지</a:t>
            </a:r>
            <a:r>
              <a:rPr lang="en-US" altLang="ko-KR" dirty="0"/>
              <a:t>, </a:t>
            </a:r>
            <a:r>
              <a:rPr lang="ko-KR" altLang="en-US" dirty="0"/>
              <a:t>어떻게 하면 조금이라도 더 잘 </a:t>
            </a:r>
            <a:r>
              <a:rPr lang="ko-KR" altLang="en-US" dirty="0" err="1"/>
              <a:t>잘</a:t>
            </a:r>
            <a:r>
              <a:rPr lang="ko-KR" altLang="en-US" dirty="0"/>
              <a:t> 수 있을지 탐색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0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50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마더플젝에서</a:t>
            </a:r>
            <a:r>
              <a:rPr lang="ko-KR" altLang="en-US" dirty="0"/>
              <a:t> 시작한 </a:t>
            </a:r>
            <a:r>
              <a:rPr lang="ko-KR" altLang="en-US" dirty="0" err="1"/>
              <a:t>라인봇이었지만</a:t>
            </a:r>
            <a:r>
              <a:rPr lang="ko-KR" altLang="en-US" dirty="0"/>
              <a:t> 번역 관련 기능을 개선하지는 않고 새로운 기능의 봇을 제작하게 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기획 초반 </a:t>
            </a:r>
            <a:r>
              <a:rPr lang="en-US" altLang="ko-KR" dirty="0"/>
              <a:t>Sleepyti.me</a:t>
            </a:r>
            <a:r>
              <a:rPr lang="ko-KR" altLang="en-US" dirty="0"/>
              <a:t>라는 사이트에서 영감을 받았다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사이트처럼 취침시간 또는 기상시간을 입력하면 수면 사이클에 기반한 계산을 통해 기상시간과 취침시간을 추천해주는 </a:t>
            </a:r>
            <a:r>
              <a:rPr lang="ko-KR" altLang="en-US" dirty="0" err="1"/>
              <a:t>챗봇을</a:t>
            </a:r>
            <a:r>
              <a:rPr lang="ko-KR" altLang="en-US" dirty="0"/>
              <a:t> 만들고 싶었다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수면 주기는 </a:t>
            </a:r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분이 </a:t>
            </a:r>
            <a:r>
              <a:rPr lang="en-US" altLang="ko-KR" dirty="0"/>
              <a:t>1</a:t>
            </a:r>
            <a:r>
              <a:rPr lang="ko-KR" altLang="en-US" dirty="0"/>
              <a:t>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24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79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98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1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Microsoft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Microsoft has created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bot for the same reason as the name suggests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i.e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for answering the questions. You have to share the URL of your FAQ page and the bot will be created in a few minutes using the information on the FAQ page and structured data.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Further, we can Integrate Microsoft Cognitive Services to enable your bot to see, hear, interpret and interact in more human ways.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Maker also integrates with other APIs and solutions seamlessly And scales to be a know-it-all part of a bigger bot or great standalone.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1F88-8732-4665-95C1-C3585668566C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5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B0045-2677-4A37-A870-72236F66F3F0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9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EF12-3743-4B80-8F0F-3509E7AC69A7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D8A2-B559-4CE9-B74D-0B65F15462E1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9A19-28CD-4E99-9F5C-D19C01750F68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35F3-B20A-418B-B6D5-92AA12979A22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6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A1B1-2E39-4139-9D0E-88E2025F1BE7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FA184-42CF-4F84-917E-61B2B0571C79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2607-A104-4174-8C07-ACCE823B33CF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5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1BF9E-9208-4B55-B7B5-ADF7748003C4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6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CAD7-91C1-4B1F-9DE3-EA676965F4ED}" type="datetime1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5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8E4291F8-02E7-4911-BA03-EB58AA5AA049}" type="datetime1">
              <a:rPr lang="ko-KR" altLang="en-US" smtClean="0"/>
              <a:t>2019-12-06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DB62AF5-8795-406D-9E6C-A7712FEC69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9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9.png"/><Relationship Id="rId18" Type="http://schemas.microsoft.com/office/2007/relationships/hdphoto" Target="../media/hdphoto11.wdp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microsoft.com/office/2007/relationships/hdphoto" Target="../media/hdphoto9.wdp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10" Type="http://schemas.microsoft.com/office/2007/relationships/hdphoto" Target="../media/hdphoto8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2.jpg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936620" y="4221088"/>
            <a:ext cx="527076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92000" y="4293096"/>
            <a:ext cx="3960000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6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 | 2018104830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윤동주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| 2016102001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최한솔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43708" y="2348880"/>
            <a:ext cx="5256584" cy="1803395"/>
            <a:chOff x="2411760" y="2348880"/>
            <a:chExt cx="5256584" cy="1803395"/>
          </a:xfrm>
        </p:grpSpPr>
        <p:sp>
          <p:nvSpPr>
            <p:cNvPr id="4" name="TextBox 3"/>
            <p:cNvSpPr txBox="1"/>
            <p:nvPr/>
          </p:nvSpPr>
          <p:spPr>
            <a:xfrm>
              <a:off x="2411760" y="2705725"/>
              <a:ext cx="3888432" cy="144655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800" dirty="0" err="1">
                  <a:latin typeface="Tmon몬소리 Black" panose="02000A03000000000000" charset="-127"/>
                  <a:ea typeface="Tmon몬소리 Black" panose="02000A03000000000000" charset="-127"/>
                  <a:cs typeface="Cul De Sac" pitchFamily="2" charset="0"/>
                </a:rPr>
                <a:t>꿀잠봇</a:t>
              </a:r>
              <a:endParaRPr lang="ko-KR" altLang="en-US" sz="8800" dirty="0">
                <a:latin typeface="Tmon몬소리 Black" panose="02000A03000000000000" charset="-127"/>
                <a:ea typeface="Tmon몬소리 Black" panose="02000A03000000000000" charset="-127"/>
                <a:cs typeface="Cul De Sac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8144" y="2759361"/>
              <a:ext cx="1800200" cy="120032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3743920" y="2348880"/>
              <a:ext cx="108000" cy="108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067944" y="2492896"/>
              <a:ext cx="144016" cy="144016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5220072" y="2420888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6ABBA-597A-4A45-8CD3-417DC0F9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9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5106" y="3477793"/>
            <a:ext cx="690455" cy="297626"/>
          </a:xfrm>
          <a:prstGeom prst="roundRect">
            <a:avLst/>
          </a:prstGeom>
          <a:solidFill>
            <a:srgbClr val="0070C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9983" y="3477793"/>
            <a:ext cx="690455" cy="297626"/>
          </a:xfrm>
          <a:prstGeom prst="round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1766" y="3493291"/>
            <a:ext cx="1159791" cy="297625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30990" t="10599" r="31384" b="57605"/>
          <a:stretch/>
        </p:blipFill>
        <p:spPr>
          <a:xfrm>
            <a:off x="6152076" y="1410842"/>
            <a:ext cx="1126096" cy="9384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9" y="1531429"/>
            <a:ext cx="645882" cy="84255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1385696" y="2373981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464784" y="2463194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사용자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2160" y="2351190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103627" y="2452142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꿀잠봇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015351" y="2554758"/>
            <a:ext cx="432048" cy="216024"/>
          </a:xfrm>
          <a:prstGeom prst="rightArrow">
            <a:avLst/>
          </a:prstGeom>
          <a:solidFill>
            <a:srgbClr val="FFA613"/>
          </a:solidFill>
          <a:ln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36656" y="3408482"/>
            <a:ext cx="136471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취침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기상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901557" y="3390806"/>
            <a:ext cx="1638232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Hour  :  Min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01217" y="3708735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85448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811419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6564" y="4259393"/>
            <a:ext cx="365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시간인지 기상 시간인지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894" y="5008149"/>
            <a:ext cx="308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를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(00~24)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65562" y="585668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을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(00~59)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506025" y="3608537"/>
            <a:ext cx="441819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기상시간 계산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function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으로 이동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취침시간 계산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function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으로 이동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Value2,3</a:t>
            </a:r>
          </a:p>
          <a:p>
            <a:pPr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따로 계산 후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총 </a:t>
            </a:r>
            <a:r>
              <a:rPr lang="en-US" altLang="ko-KR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가지의 추천 </a:t>
            </a:r>
            <a:r>
              <a:rPr lang="en-US" altLang="ko-KR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cycle </a:t>
            </a: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시간대</a:t>
            </a:r>
            <a:endParaRPr lang="en-US" altLang="ko-KR" b="1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발송</a:t>
            </a:r>
            <a:endParaRPr lang="en-US" altLang="ko-KR" b="1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7C9ED0-5912-40A3-8475-F737D7B1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9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5106" y="3477793"/>
            <a:ext cx="690455" cy="297626"/>
          </a:xfrm>
          <a:prstGeom prst="roundRect">
            <a:avLst/>
          </a:prstGeom>
          <a:solidFill>
            <a:srgbClr val="0070C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9983" y="3477793"/>
            <a:ext cx="690455" cy="297626"/>
          </a:xfrm>
          <a:prstGeom prst="round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1766" y="3493291"/>
            <a:ext cx="1159791" cy="297625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30990" t="10599" r="31384" b="57605"/>
          <a:stretch/>
        </p:blipFill>
        <p:spPr>
          <a:xfrm>
            <a:off x="6152076" y="1410842"/>
            <a:ext cx="1126096" cy="9384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9" y="1531429"/>
            <a:ext cx="645882" cy="84255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1385696" y="2373981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464784" y="2463194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사용자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2160" y="2351190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103627" y="2452142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꿀잠봇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015351" y="2554758"/>
            <a:ext cx="432048" cy="216024"/>
          </a:xfrm>
          <a:prstGeom prst="rightArrow">
            <a:avLst/>
          </a:prstGeom>
          <a:solidFill>
            <a:srgbClr val="FFA613"/>
          </a:solidFill>
          <a:ln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636656" y="3408482"/>
            <a:ext cx="136471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취침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기상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1901557" y="3390806"/>
            <a:ext cx="1638232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Hour  :  Min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01217" y="3708735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85448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811419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value3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6564" y="4259393"/>
            <a:ext cx="365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시간인지 기상 시간인지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894" y="5008149"/>
            <a:ext cx="308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를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(00~24)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65562" y="585668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을 입력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(00~59)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358438" y="3443745"/>
            <a:ext cx="2746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그 외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잘못 된 시간 입력의 경우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 algn="ctr">
              <a:defRPr/>
            </a:pP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06031" y="4400964"/>
            <a:ext cx="39684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“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아래의 예시대로 채팅을 입력해 주세요 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기상시간 입력 예시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07:30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또는 기상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07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30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취침시간 입력 예시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22:30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또는 취침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22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30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“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발송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7707E9-E28F-4B27-8B5E-C7F314A3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00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80512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3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결과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A126E3-11D5-4F45-8B19-B086F529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4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계정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&amp;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QRcode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6" y="2132856"/>
            <a:ext cx="2790821" cy="2752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76"/>
          <a:stretch/>
        </p:blipFill>
        <p:spPr>
          <a:xfrm>
            <a:off x="4427984" y="1700808"/>
            <a:ext cx="3826996" cy="394293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2B9119-CDEC-4F77-9830-C1FD1458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3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기능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691694" y="1554135"/>
            <a:ext cx="3916052" cy="4411871"/>
            <a:chOff x="871972" y="1576914"/>
            <a:chExt cx="3916052" cy="4411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" b="40787"/>
            <a:stretch/>
          </p:blipFill>
          <p:spPr>
            <a:xfrm>
              <a:off x="871972" y="1576914"/>
              <a:ext cx="3916052" cy="4411871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403648" y="3566826"/>
              <a:ext cx="2304256" cy="216024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75173" y="3753279"/>
              <a:ext cx="2304256" cy="222213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03648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59832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03648" y="3746533"/>
              <a:ext cx="576064" cy="208056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59832" y="3759324"/>
              <a:ext cx="576064" cy="216024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823556" y="4698209"/>
              <a:ext cx="792088" cy="19447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507141" y="4888912"/>
              <a:ext cx="864096" cy="21602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57990" y="4409698"/>
              <a:ext cx="733890" cy="154866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61846" y="4564564"/>
              <a:ext cx="909391" cy="230882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05838" y="1771484"/>
            <a:ext cx="4538162" cy="3561255"/>
            <a:chOff x="4605838" y="1136954"/>
            <a:chExt cx="4538162" cy="356125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136954"/>
              <a:ext cx="1126096" cy="93841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232816"/>
              <a:ext cx="645882" cy="842552"/>
            </a:xfrm>
            <a:prstGeom prst="rect">
              <a:avLst/>
            </a:prstGeom>
          </p:spPr>
        </p:pic>
        <p:grpSp>
          <p:nvGrpSpPr>
            <p:cNvPr id="43" name="그룹 42"/>
            <p:cNvGrpSpPr/>
            <p:nvPr/>
          </p:nvGrpSpPr>
          <p:grpSpPr>
            <a:xfrm>
              <a:off x="4605838" y="2910387"/>
              <a:ext cx="4538162" cy="1787822"/>
              <a:chOff x="4534342" y="2318192"/>
              <a:chExt cx="4538162" cy="178782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534342" y="2318192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일어난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>
                <a:off x="6587399" y="2533346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561100" y="3459683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잠에 든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816802" y="2321688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  <p:sp>
            <p:nvSpPr>
              <p:cNvPr id="41" name="오른쪽 화살표 40"/>
              <p:cNvSpPr/>
              <p:nvPr/>
            </p:nvSpPr>
            <p:spPr>
              <a:xfrm>
                <a:off x="6587399" y="3639118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816802" y="3427460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091084" y="2075368"/>
              <a:ext cx="1440160" cy="623160"/>
              <a:chOff x="5003379" y="1967856"/>
              <a:chExt cx="1440160" cy="62316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사용자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296069" y="2077302"/>
              <a:ext cx="1440160" cy="623160"/>
              <a:chOff x="5003379" y="1967856"/>
              <a:chExt cx="1440160" cy="623160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꿀잠봇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790460-668D-42EC-95F2-D0D29AAC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7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취침시간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9500"/>
          <a:stretch/>
        </p:blipFill>
        <p:spPr>
          <a:xfrm>
            <a:off x="633248" y="1412776"/>
            <a:ext cx="3628020" cy="486916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일어난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141053" y="3839411"/>
            <a:ext cx="1791167" cy="23049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75635" y="4926487"/>
            <a:ext cx="1380142" cy="73476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97A3A-A173-4C31-907B-E0946770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704840" y="1359172"/>
            <a:ext cx="3589214" cy="506157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기상시간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잠에 든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252891" y="3626152"/>
            <a:ext cx="1852110" cy="229470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2891" y="4661423"/>
            <a:ext cx="1359098" cy="711793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A7D339-1FAC-41AD-B256-90544CB1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시연 영상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3419872" y="3212976"/>
            <a:ext cx="196626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시연 동영상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pic>
        <p:nvPicPr>
          <p:cNvPr id="8" name="KakaoTalk_Video_20191205_2156_47_306">
            <a:hlinkClick r:id="" action="ppaction://media"/>
            <a:extLst>
              <a:ext uri="{FF2B5EF4-FFF2-40B4-BE49-F238E27FC236}">
                <a16:creationId xmlns:a16="http://schemas.microsoft.com/office/drawing/2014/main" id="{BC39EB9A-15EC-4B7E-BEB6-13218A8E3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3848" y="-30656"/>
            <a:ext cx="3384376" cy="691931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21C4A5-2347-492A-AFC0-60D7A522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12337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4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향후 과제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978FB6-7C27-49AF-AC3A-0EB6CFAB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8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한계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극복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how?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4421B7-0338-45E1-B60B-A9A61806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4" name="내용 개체 틀 4">
            <a:extLst>
              <a:ext uri="{FF2B5EF4-FFF2-40B4-BE49-F238E27FC236}">
                <a16:creationId xmlns:a16="http://schemas.microsoft.com/office/drawing/2014/main" id="{8AD912AB-176B-4D31-AD52-0D87E935D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1700808"/>
            <a:ext cx="4413887" cy="53649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3D34FA2-E5BE-4827-BF44-4CCA05A6658C}"/>
              </a:ext>
            </a:extLst>
          </p:cNvPr>
          <p:cNvSpPr txBox="1"/>
          <p:nvPr/>
        </p:nvSpPr>
        <p:spPr>
          <a:xfrm>
            <a:off x="2483768" y="2237302"/>
            <a:ext cx="44825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인포그래픽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수면 사이클 관련 연구결과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C4E2373-94CD-4328-BBB9-C783A505F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74" b="98936" l="4469" r="89665">
                        <a14:foregroundMark x1="34916" y1="44149" x2="29330" y2="51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72" y="4342651"/>
            <a:ext cx="1590767" cy="167075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1551A2C-E405-4BF8-89BC-114A6A523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20" b="99085" l="9375" r="95139">
                        <a14:foregroundMark x1="38889" y1="21341" x2="44444" y2="19512"/>
                        <a14:foregroundMark x1="67014" y1="13110" x2="71528" y2="12805"/>
                        <a14:foregroundMark x1="63542" y1="20427" x2="68056" y2="20122"/>
                        <a14:foregroundMark x1="62153" y1="25915" x2="65278" y2="26220"/>
                        <a14:foregroundMark x1="32986" y1="39024" x2="37847" y2="38415"/>
                        <a14:foregroundMark x1="32986" y1="45427" x2="38542" y2="45427"/>
                        <a14:foregroundMark x1="52083" y1="40854" x2="52431" y2="57927"/>
                        <a14:foregroundMark x1="58681" y1="51220" x2="59722" y2="53963"/>
                        <a14:foregroundMark x1="65972" y1="48476" x2="65972" y2="55183"/>
                        <a14:foregroundMark x1="72222" y1="46037" x2="71875" y2="52744"/>
                        <a14:foregroundMark x1="78125" y1="42378" x2="78125" y2="49695"/>
                        <a14:foregroundMark x1="35764" y1="54573" x2="32986" y2="56707"/>
                        <a14:foregroundMark x1="38889" y1="66463" x2="42708" y2="73476"/>
                        <a14:foregroundMark x1="61806" y1="67073" x2="71528" y2="66768"/>
                        <a14:foregroundMark x1="65278" y1="73171" x2="74306" y2="72561"/>
                        <a14:foregroundMark x1="63194" y1="78963" x2="74653" y2="78354"/>
                        <a14:foregroundMark x1="60764" y1="84451" x2="66319" y2="84756"/>
                        <a14:backgroundMark x1="50000" y1="21037" x2="50000" y2="21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4766">
            <a:off x="2978790" y="3284984"/>
            <a:ext cx="1279723" cy="145746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8DDFC17-4237-4AA4-80BC-C6AC02FDF3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770">
            <a:off x="4633136" y="3311069"/>
            <a:ext cx="1571377" cy="128861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8AE6FCD-6791-436F-838C-EAEE9F13EB07}"/>
              </a:ext>
            </a:extLst>
          </p:cNvPr>
          <p:cNvSpPr/>
          <p:nvPr/>
        </p:nvSpPr>
        <p:spPr>
          <a:xfrm>
            <a:off x="2195736" y="1484784"/>
            <a:ext cx="4770554" cy="4680520"/>
          </a:xfrm>
          <a:prstGeom prst="rect">
            <a:avLst/>
          </a:prstGeom>
          <a:noFill/>
          <a:ln w="57150">
            <a:solidFill>
              <a:srgbClr val="123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43D985-514C-44C7-A03A-C025D3C21D75}"/>
              </a:ext>
            </a:extLst>
          </p:cNvPr>
          <p:cNvSpPr txBox="1"/>
          <p:nvPr/>
        </p:nvSpPr>
        <p:spPr>
          <a:xfrm>
            <a:off x="2809275" y="2408805"/>
            <a:ext cx="3168352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새로운 플랫폼에서의 시도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F5BE501-1B6C-4155-B2B6-9A901740D6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3629" y1="38144" x2="46332" y2="44330"/>
                        <a14:foregroundMark x1="42471" y1="58763" x2="47490" y2="65979"/>
                        <a14:foregroundMark x1="57915" y1="55670" x2="61390" y2="62371"/>
                        <a14:backgroundMark x1="50193" y1="33505" x2="50193" y2="54639"/>
                        <a14:backgroundMark x1="52124" y1="50000" x2="7104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31" y="3569365"/>
            <a:ext cx="2985040" cy="223589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EDE5CA6-5AD0-4424-AC3C-6BA2AFD698D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21257" r="26542" b="32002"/>
          <a:stretch/>
        </p:blipFill>
        <p:spPr>
          <a:xfrm rot="196880">
            <a:off x="4583597" y="2964219"/>
            <a:ext cx="1266523" cy="128896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4127196-5DFE-457F-BA1F-87720102FDC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40" y="3059666"/>
            <a:ext cx="1019397" cy="101939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45E3240-139D-4FF1-867B-C359D42486E7}"/>
              </a:ext>
            </a:extLst>
          </p:cNvPr>
          <p:cNvSpPr/>
          <p:nvPr/>
        </p:nvSpPr>
        <p:spPr>
          <a:xfrm>
            <a:off x="2555776" y="2202024"/>
            <a:ext cx="3744416" cy="3312368"/>
          </a:xfrm>
          <a:prstGeom prst="rect">
            <a:avLst/>
          </a:prstGeom>
          <a:noFill/>
          <a:ln w="57150">
            <a:solidFill>
              <a:srgbClr val="123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C23226-EC5A-4D59-8C72-19D2667D4890}"/>
              </a:ext>
            </a:extLst>
          </p:cNvPr>
          <p:cNvSpPr txBox="1"/>
          <p:nvPr/>
        </p:nvSpPr>
        <p:spPr>
          <a:xfrm>
            <a:off x="3729981" y="1826896"/>
            <a:ext cx="1712573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새로운 기능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9AF19-4067-4A48-97D3-5B966CACFF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91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5" y="2497109"/>
            <a:ext cx="2430395" cy="15757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4F19241-E3D5-423D-81C1-FEF601136C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21802" y1="20779" x2="14535" y2="40584"/>
                        <a14:foregroundMark x1="26744" y1="26623" x2="22093" y2="40260"/>
                        <a14:foregroundMark x1="74419" y1="27273" x2="77907" y2="39610"/>
                        <a14:foregroundMark x1="81395" y1="24026" x2="86628" y2="42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99" y="4419157"/>
            <a:ext cx="2034511" cy="182159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421761A-D139-4F58-A362-63C7D939432A}"/>
              </a:ext>
            </a:extLst>
          </p:cNvPr>
          <p:cNvSpPr/>
          <p:nvPr/>
        </p:nvSpPr>
        <p:spPr>
          <a:xfrm>
            <a:off x="2250942" y="1556792"/>
            <a:ext cx="4409290" cy="4752528"/>
          </a:xfrm>
          <a:prstGeom prst="rect">
            <a:avLst/>
          </a:prstGeom>
          <a:noFill/>
          <a:ln w="57150">
            <a:solidFill>
              <a:srgbClr val="1233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9AC5992A-5CB9-4E90-A443-1BCEBCD74397}"/>
              </a:ext>
            </a:extLst>
          </p:cNvPr>
          <p:cNvSpPr/>
          <p:nvPr/>
        </p:nvSpPr>
        <p:spPr>
          <a:xfrm rot="2952530">
            <a:off x="3571035" y="4141049"/>
            <a:ext cx="1036213" cy="493390"/>
          </a:xfrm>
          <a:prstGeom prst="rightArrow">
            <a:avLst>
              <a:gd name="adj1" fmla="val 44990"/>
              <a:gd name="adj2" fmla="val 61868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2" grpId="0" animBg="1"/>
      <p:bldP spid="54" grpId="0" animBg="1"/>
      <p:bldP spid="54" grpId="1" animBg="1"/>
      <p:bldP spid="59" grpId="0" animBg="1"/>
      <p:bldP spid="59" grpId="1" animBg="1"/>
      <p:bldP spid="60" grpId="0" animBg="1"/>
      <p:bldP spid="63" grpId="0" animBg="1"/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" y="-243408"/>
            <a:ext cx="9144000" cy="367240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592" y="3726324"/>
            <a:ext cx="3528392" cy="792088"/>
            <a:chOff x="1043608" y="3645024"/>
            <a:chExt cx="3528392" cy="792088"/>
          </a:xfrm>
          <a:scene3d>
            <a:camera prst="orthographicFron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1043608" y="3645024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1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5656" y="3913892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34596" y="5166484"/>
            <a:ext cx="3744416" cy="1142836"/>
            <a:chOff x="1331640" y="5166484"/>
            <a:chExt cx="3744416" cy="1142836"/>
          </a:xfrm>
        </p:grpSpPr>
        <p:sp>
          <p:nvSpPr>
            <p:cNvPr id="16" name="TextBox 15"/>
            <p:cNvSpPr txBox="1"/>
            <p:nvPr/>
          </p:nvSpPr>
          <p:spPr>
            <a:xfrm>
              <a:off x="1331640" y="5166484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3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35696" y="5435352"/>
              <a:ext cx="2592288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008000"/>
                  </a:solidFill>
                  <a:latin typeface="Tmon몬소리 Black" pitchFamily="2" charset="-127"/>
                  <a:ea typeface="Tmon몬소리 Black" pitchFamily="2" charset="-127"/>
                </a:rPr>
                <a:t>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7704" y="6001543"/>
              <a:ext cx="3168352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88024" y="3717032"/>
            <a:ext cx="4392488" cy="792088"/>
            <a:chOff x="4788024" y="3717032"/>
            <a:chExt cx="4392488" cy="792088"/>
          </a:xfrm>
        </p:grpSpPr>
        <p:sp>
          <p:nvSpPr>
            <p:cNvPr id="20" name="TextBox 19"/>
            <p:cNvSpPr txBox="1"/>
            <p:nvPr/>
          </p:nvSpPr>
          <p:spPr>
            <a:xfrm>
              <a:off x="4788024" y="3717032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2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0072" y="3985900"/>
              <a:ext cx="3960440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r>
                <a:rPr lang="ko-KR" altLang="en-US" dirty="0"/>
                <a:t> 프로젝트 </a:t>
              </a:r>
              <a:r>
                <a:rPr lang="ko-KR" altLang="en-US" dirty="0">
                  <a:solidFill>
                    <a:srgbClr val="EE8E00"/>
                  </a:solidFill>
                </a:rPr>
                <a:t>소개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48064" y="5157192"/>
            <a:ext cx="3302767" cy="792088"/>
            <a:chOff x="4860032" y="5157192"/>
            <a:chExt cx="3096344" cy="792088"/>
          </a:xfrm>
          <a:scene3d>
            <a:camera prst="perspectiveFront"/>
            <a:lightRig rig="threePt" dir="t"/>
          </a:scene3d>
        </p:grpSpPr>
        <p:sp>
          <p:nvSpPr>
            <p:cNvPr id="24" name="TextBox 23"/>
            <p:cNvSpPr txBox="1"/>
            <p:nvPr/>
          </p:nvSpPr>
          <p:spPr>
            <a:xfrm>
              <a:off x="4860032" y="5157192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4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4088" y="5426060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43608" y="2545740"/>
            <a:ext cx="2664296" cy="595228"/>
            <a:chOff x="35496" y="2689756"/>
            <a:chExt cx="2664296" cy="595228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2689756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5496" y="3284984"/>
              <a:ext cx="2339752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88344-5455-4679-B7C3-5441271B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97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3402216" y="3465080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92000" y="3284984"/>
            <a:ext cx="3960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85" y="3528000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49842" y="2231498"/>
            <a:ext cx="2844316" cy="971080"/>
            <a:chOff x="2987824" y="2424821"/>
            <a:chExt cx="2844316" cy="971080"/>
          </a:xfrm>
        </p:grpSpPr>
        <p:sp>
          <p:nvSpPr>
            <p:cNvPr id="15" name="TextBox 14"/>
            <p:cNvSpPr txBox="1"/>
            <p:nvPr/>
          </p:nvSpPr>
          <p:spPr>
            <a:xfrm>
              <a:off x="2987824" y="2564904"/>
              <a:ext cx="1872208" cy="83099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err="1">
                  <a:latin typeface="Tmon몬소리 Black" pitchFamily="2" charset="-127"/>
                  <a:ea typeface="Tmon몬소리 Black" pitchFamily="2" charset="-127"/>
                  <a:cs typeface="Cul De Sac" pitchFamily="2" charset="0"/>
                </a:rPr>
                <a:t>꿀잠봇</a:t>
              </a:r>
              <a:endParaRPr lang="ko-KR" altLang="en-US" sz="4800" dirty="0">
                <a:latin typeface="Tmon몬소리 Black" pitchFamily="2" charset="-127"/>
                <a:ea typeface="Tmon몬소리 Black" pitchFamily="2" charset="-127"/>
                <a:cs typeface="Cul De Sac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967" y="2596455"/>
              <a:ext cx="1116173" cy="6924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1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491832" y="2424821"/>
              <a:ext cx="72000" cy="72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635848" y="2492896"/>
              <a:ext cx="108000" cy="10800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355928" y="2452117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B87504-00C3-443A-804E-1BD230A0494F}"/>
              </a:ext>
            </a:extLst>
          </p:cNvPr>
          <p:cNvSpPr/>
          <p:nvPr/>
        </p:nvSpPr>
        <p:spPr>
          <a:xfrm flipV="1">
            <a:off x="3392254" y="3459444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77DEC-A131-4572-935C-2051CBB536D2}"/>
              </a:ext>
            </a:extLst>
          </p:cNvPr>
          <p:cNvSpPr txBox="1"/>
          <p:nvPr/>
        </p:nvSpPr>
        <p:spPr>
          <a:xfrm>
            <a:off x="3526923" y="3522364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B15446-CC51-4BB3-A989-E38DA08A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13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동기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1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46F740-9CEB-4593-AD11-DD6FC1BB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  <a:endParaRPr lang="ko-KR" altLang="en-US" sz="28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현대인에게 수면의 의미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47664" y="4983559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하면 조금이라도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수 있을까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1403648" y="2632040"/>
            <a:ext cx="6264695" cy="2237120"/>
            <a:chOff x="1115616" y="1628800"/>
            <a:chExt cx="6949896" cy="2534793"/>
          </a:xfrm>
          <a:scene3d>
            <a:camera prst="perspectiveFron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1691680" y="3501008"/>
              <a:ext cx="1080120" cy="66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67944" y="3501007"/>
              <a:ext cx="1080120" cy="66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EE8E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115616" y="1628800"/>
              <a:ext cx="6949896" cy="1886139"/>
              <a:chOff x="1115616" y="2132856"/>
              <a:chExt cx="6949896" cy="1886139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690464" y="2132856"/>
                <a:ext cx="1800199" cy="1872208"/>
              </a:xfrm>
              <a:prstGeom prst="ellipse">
                <a:avLst/>
              </a:prstGeom>
              <a:solidFill>
                <a:srgbClr val="D7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1115616" y="2132856"/>
                <a:ext cx="6949896" cy="1886139"/>
                <a:chOff x="1115616" y="2132856"/>
                <a:chExt cx="6949896" cy="1886139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6265313" y="2146787"/>
                  <a:ext cx="1800199" cy="1872208"/>
                </a:xfrm>
                <a:prstGeom prst="ellipse">
                  <a:avLst/>
                </a:prstGeom>
                <a:solidFill>
                  <a:srgbClr val="D74B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115616" y="2132856"/>
                  <a:ext cx="1800200" cy="1872208"/>
                </a:xfrm>
                <a:prstGeom prst="ellipse">
                  <a:avLst/>
                </a:prstGeom>
                <a:solidFill>
                  <a:srgbClr val="C00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A23DB791-AFD7-4730-BD2B-3DA45866F63F}"/>
              </a:ext>
            </a:extLst>
          </p:cNvPr>
          <p:cNvSpPr/>
          <p:nvPr/>
        </p:nvSpPr>
        <p:spPr>
          <a:xfrm>
            <a:off x="3131840" y="3170952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4FA680A2-893F-4AB6-8135-688A2DDA5B42}"/>
              </a:ext>
            </a:extLst>
          </p:cNvPr>
          <p:cNvSpPr/>
          <p:nvPr/>
        </p:nvSpPr>
        <p:spPr>
          <a:xfrm>
            <a:off x="5453852" y="3168731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EFDABDD-D61C-4440-8976-D3A24345C7FB}"/>
              </a:ext>
            </a:extLst>
          </p:cNvPr>
          <p:cNvSpPr/>
          <p:nvPr/>
        </p:nvSpPr>
        <p:spPr>
          <a:xfrm>
            <a:off x="1422765" y="4914534"/>
            <a:ext cx="926849" cy="552489"/>
          </a:xfrm>
          <a:prstGeom prst="rightArrow">
            <a:avLst>
              <a:gd name="adj1" fmla="val 47505"/>
              <a:gd name="adj2" fmla="val 62759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021" y="3059140"/>
            <a:ext cx="199796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23864" y="3009847"/>
            <a:ext cx="2255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부족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65293" y="3081734"/>
            <a:ext cx="2069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 질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286B54-5086-4D65-AC58-BB398548B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51" b="89706" l="9804" r="95098">
                        <a14:foregroundMark x1="47059" y1="44118" x2="76144" y2="55229"/>
                        <a14:foregroundMark x1="64052" y1="32026" x2="73693" y2="49346"/>
                        <a14:foregroundMark x1="55556" y1="32026" x2="65850" y2="43137"/>
                        <a14:foregroundMark x1="45915" y1="47059" x2="65196" y2="57516"/>
                        <a14:foregroundMark x1="18301" y1="70098" x2="50000" y2="53431"/>
                        <a14:foregroundMark x1="26634" y1="81536" x2="50327" y2="61111"/>
                        <a14:foregroundMark x1="48856" y1="75654" x2="57680" y2="64869"/>
                        <a14:foregroundMark x1="30065" y1="58987" x2="43627" y2="51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5234"/>
            <a:ext cx="2403686" cy="240368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BFD51E-FD99-4F2D-B52E-B7270ACC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FFA6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소개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2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1FD185-FD5F-48E4-8DD8-1F8A8EE8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8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2-1.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조원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업무 분담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5FF0D-E7AD-49CB-AD9E-7B1727483A63}"/>
              </a:ext>
            </a:extLst>
          </p:cNvPr>
          <p:cNvSpPr txBox="1"/>
          <p:nvPr/>
        </p:nvSpPr>
        <p:spPr>
          <a:xfrm>
            <a:off x="2080623" y="5122451"/>
            <a:ext cx="1084350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윤동주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5767169" y="5122451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최한솔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80079" y="2124223"/>
            <a:ext cx="2885438" cy="260955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46443" y="2144583"/>
            <a:ext cx="2851517" cy="2594018"/>
            <a:chOff x="5677981" y="1754268"/>
            <a:chExt cx="2767768" cy="2372322"/>
          </a:xfrm>
        </p:grpSpPr>
        <p:sp>
          <p:nvSpPr>
            <p:cNvPr id="14" name="타원 13"/>
            <p:cNvSpPr/>
            <p:nvPr/>
          </p:nvSpPr>
          <p:spPr>
            <a:xfrm>
              <a:off x="5677981" y="1754268"/>
              <a:ext cx="2767768" cy="23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5D3911-F141-4ECF-AD30-F411BBF6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24" r="96756">
                          <a14:foregroundMark x1="24618" y1="23706" x2="21088" y2="28381"/>
                          <a14:foregroundMark x1="20324" y1="26043" x2="19752" y2="29716"/>
                          <a14:foregroundMark x1="20515" y1="24708" x2="18989" y2="29382"/>
                          <a14:foregroundMark x1="29198" y1="13022" x2="35305" y2="3005"/>
                          <a14:foregroundMark x1="80248" y1="18698" x2="87882" y2="14023"/>
                          <a14:foregroundMark x1="88263" y1="25042" x2="81775" y2="47245"/>
                          <a14:foregroundMark x1="81966" y1="61937" x2="84065" y2="65609"/>
                          <a14:foregroundMark x1="43893" y1="90317" x2="49237" y2="87646"/>
                          <a14:foregroundMark x1="76431" y1="96327" x2="76813" y2="99666"/>
                          <a14:backgroundMark x1="68321" y1="3339" x2="66603" y2="2671"/>
                          <a14:backgroundMark x1="81966" y1="9015" x2="79294" y2="8013"/>
                          <a14:backgroundMark x1="80630" y1="35392" x2="76431" y2="46578"/>
                          <a14:backgroundMark x1="31489" y1="2337" x2="35878" y2="0"/>
                          <a14:backgroundMark x1="68989" y1="7679" x2="64122" y2="1336"/>
                          <a14:backgroundMark x1="76240" y1="44073" x2="76240" y2="50584"/>
                          <a14:backgroundMark x1="64122" y1="2003" x2="62214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910" y="2096852"/>
              <a:ext cx="2718839" cy="155399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152A23-CC38-45BD-A30A-695F7A68E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628">
            <a:off x="254562" y="1882967"/>
            <a:ext cx="4684105" cy="351307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79B4E8-0D79-45AC-A6D7-F67E6717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2-2.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CONCEPT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50000"/>
                  </a:lnSpc>
                  <a:defRPr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Light" pitchFamily="50" charset="-127"/>
                    <a:ea typeface="나눔스퀘어 Light" pitchFamily="50" charset="-127"/>
                  </a:defRPr>
                </a:lvl1pPr>
              </a:lstStyle>
              <a:p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수면 시간↑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수면의 질↑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611560" y="5049256"/>
            <a:ext cx="8604072" cy="684000"/>
            <a:chOff x="1043608" y="5049256"/>
            <a:chExt cx="8172024" cy="684000"/>
          </a:xfrm>
        </p:grpSpPr>
        <p:sp>
          <p:nvSpPr>
            <p:cNvPr id="18" name="직사각형 17"/>
            <p:cNvSpPr/>
            <p:nvPr/>
          </p:nvSpPr>
          <p:spPr>
            <a:xfrm>
              <a:off x="1043608" y="5049256"/>
              <a:ext cx="8100000" cy="684000"/>
            </a:xfrm>
            <a:prstGeom prst="rect">
              <a:avLst/>
            </a:prstGeom>
            <a:solidFill>
              <a:srgbClr val="EE8E00">
                <a:alpha val="80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1854" y="5138028"/>
              <a:ext cx="8153778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영감을 받은 </a:t>
              </a:r>
              <a:r>
                <a:rPr lang="en-US" altLang="ko-KR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Sleepyti.me </a:t>
              </a:r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사이트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8430C5-6665-424B-BD72-AB079549EC09}"/>
              </a:ext>
            </a:extLst>
          </p:cNvPr>
          <p:cNvSpPr txBox="1"/>
          <p:nvPr/>
        </p:nvSpPr>
        <p:spPr>
          <a:xfrm>
            <a:off x="1936328" y="4187027"/>
            <a:ext cx="52713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사이클에 맞추어 자고 일어나는 것이 관건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12782F-A9CF-4DFA-AB0E-C128177FA2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2" b="93557" l="1989" r="95455">
                        <a14:foregroundMark x1="15909" y1="34174" x2="11364" y2="46779"/>
                        <a14:foregroundMark x1="62500" y1="85714" x2="75284" y2="79552"/>
                        <a14:foregroundMark x1="84375" y1="28852" x2="75852" y2="19608"/>
                        <a14:foregroundMark x1="48580" y1="48459" x2="52557" y2="53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43" y="1482832"/>
            <a:ext cx="1421914" cy="1442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B8E498-A696-443E-B0A3-5AC628996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54" y="2915868"/>
            <a:ext cx="2047128" cy="3548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F9708-B84F-4C3A-9A51-81F8DA2D15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r="5902" b="22000"/>
          <a:stretch/>
        </p:blipFill>
        <p:spPr>
          <a:xfrm>
            <a:off x="96703" y="1628800"/>
            <a:ext cx="8950594" cy="4413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2BB646-DFEA-4DBD-993D-231DE9BA7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82712"/>
            <a:ext cx="7048500" cy="41052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F20AD-9A05-488A-B135-B9BD26DA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2-3.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알고리즘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Sleep Cycle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E651CA-FAA8-4F03-BA03-4C22EF43BF79}"/>
              </a:ext>
            </a:extLst>
          </p:cNvPr>
          <p:cNvCxnSpPr>
            <a:cxnSpLocks/>
          </p:cNvCxnSpPr>
          <p:nvPr/>
        </p:nvCxnSpPr>
        <p:spPr>
          <a:xfrm>
            <a:off x="549036" y="2280775"/>
            <a:ext cx="74888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C61B5-AB61-479F-98D7-87DCD63F70BE}"/>
              </a:ext>
            </a:extLst>
          </p:cNvPr>
          <p:cNvCxnSpPr>
            <a:cxnSpLocks/>
          </p:cNvCxnSpPr>
          <p:nvPr/>
        </p:nvCxnSpPr>
        <p:spPr>
          <a:xfrm>
            <a:off x="4328460" y="2468238"/>
            <a:ext cx="0" cy="398514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042460" y="14895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1cycle =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후보 수면 시간대 추천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15356" y="2467067"/>
            <a:ext cx="3753064" cy="3874885"/>
            <a:chOff x="615356" y="2467067"/>
            <a:chExt cx="3753064" cy="387488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15356" y="4789013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7218" y="3146660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BD5E51-A474-4190-8C78-EFA2EB8A1E54}"/>
                </a:ext>
              </a:extLst>
            </p:cNvPr>
            <p:cNvSpPr txBox="1"/>
            <p:nvPr/>
          </p:nvSpPr>
          <p:spPr>
            <a:xfrm>
              <a:off x="705169" y="4564630"/>
              <a:ext cx="366325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 Y-30 &lt; 0 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6cycles → (X-9)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5cycles → (X-8)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4cycles → (X-6)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3cycles → (X-5)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397341" y="2467067"/>
              <a:ext cx="2016224" cy="531106"/>
              <a:chOff x="1221850" y="2391714"/>
              <a:chExt cx="2016224" cy="531106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1221850" y="2391714"/>
                <a:ext cx="2016224" cy="531106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516465" y="2461103"/>
                <a:ext cx="14269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X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시 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분 기상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59577" y="3184465"/>
              <a:ext cx="329175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Y-30 &gt;= 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6cycles → (X-9)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5cycles → (X-7)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4cycles → (X-6)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3cycles → (X-4)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700071" y="2547092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취침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62154" y="3126583"/>
            <a:ext cx="3451232" cy="3215369"/>
            <a:chOff x="4518512" y="3184465"/>
            <a:chExt cx="3451232" cy="321536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518512" y="4846895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550374" y="3204542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BD5EF-035A-4236-A68E-8606E08C3234}"/>
                </a:ext>
              </a:extLst>
            </p:cNvPr>
            <p:cNvSpPr txBox="1"/>
            <p:nvPr/>
          </p:nvSpPr>
          <p:spPr>
            <a:xfrm>
              <a:off x="4630292" y="3184465"/>
              <a:ext cx="33214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Y+30 &lt;= 60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1cycle → (X+1)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 → (X+6)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 → (X+7)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 → (X+9)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90333" y="4841628"/>
              <a:ext cx="322202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if) Y+30 &gt; 60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1cycle → (X+2)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 → (X+6)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 → (X+8)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 → (X+9)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359736" y="2467067"/>
            <a:ext cx="2016224" cy="53110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A7AFF12-4346-4F12-AFD8-FE89D577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3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484" y="1407265"/>
            <a:ext cx="1466184" cy="15198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45445" y="2971441"/>
            <a:ext cx="2562459" cy="707886"/>
            <a:chOff x="4745845" y="2101394"/>
            <a:chExt cx="1440160" cy="70788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745845" y="2143757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FFA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4837980" y="2101394"/>
              <a:ext cx="12558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2000" b="1" dirty="0">
                  <a:latin typeface="나눔스퀘어 Bold" pitchFamily="50" charset="-127"/>
                  <a:ea typeface="나눔스퀘어 Bold" pitchFamily="50" charset="-127"/>
                </a:rPr>
                <a:t>Messaging API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361746" y="4715852"/>
            <a:ext cx="225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응답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1515268"/>
            <a:ext cx="3384361" cy="121910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550132" y="2950503"/>
            <a:ext cx="2562460" cy="623160"/>
            <a:chOff x="4745845" y="2143757"/>
            <a:chExt cx="1440160" cy="62316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745845" y="2143757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FFA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4815857" y="2255282"/>
              <a:ext cx="131898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ko-KR" altLang="en-US" sz="2000" b="1" dirty="0" err="1">
                  <a:latin typeface="나눔스퀘어 Bold" pitchFamily="50" charset="-127"/>
                  <a:ea typeface="나눔스퀘어 Bold" pitchFamily="50" charset="-127"/>
                </a:rPr>
                <a:t>구글</a:t>
              </a:r>
              <a:r>
                <a:rPr lang="ko-KR" altLang="en-US" sz="2000" b="1" dirty="0">
                  <a:latin typeface="나눔스퀘어 Bold" pitchFamily="50" charset="-127"/>
                  <a:ea typeface="나눔스퀘어 Bold" pitchFamily="50" charset="-127"/>
                </a:rPr>
                <a:t> 개발자 플랫폼</a:t>
              </a:r>
              <a:endParaRPr lang="en-US" altLang="ko-KR" sz="2000" b="1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774241" y="3919346"/>
            <a:ext cx="41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Integration</a:t>
            </a:r>
          </a:p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</a:t>
            </a:r>
            <a:r>
              <a:rPr lang="ko-KR" altLang="en-US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webhookurl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572000" y="1137235"/>
            <a:ext cx="0" cy="4957581"/>
          </a:xfrm>
          <a:prstGeom prst="line">
            <a:avLst/>
          </a:prstGeom>
          <a:ln w="19050">
            <a:solidFill>
              <a:srgbClr val="FFA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81474" y="48372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fulfillment - Inline Editor</a:t>
            </a: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index.js code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C57985-F22F-4A49-BF9D-8F7D9D83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8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1091</Words>
  <Application>Microsoft Office PowerPoint</Application>
  <PresentationFormat>화면 슬라이드 쇼(4:3)</PresentationFormat>
  <Paragraphs>234</Paragraphs>
  <Slides>20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Cambria Math</vt:lpstr>
      <vt:lpstr>나눔스퀘어</vt:lpstr>
      <vt:lpstr>Arial</vt:lpstr>
      <vt:lpstr>나눔스퀘어 ExtraBold</vt:lpstr>
      <vt:lpstr>나눔스퀘어 Bold</vt:lpstr>
      <vt:lpstr>Tmon몬소리 Black</vt:lpstr>
      <vt:lpstr>Verdana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Jinyeong Yun</cp:lastModifiedBy>
  <cp:revision>171</cp:revision>
  <dcterms:created xsi:type="dcterms:W3CDTF">2016-02-18T12:16:05Z</dcterms:created>
  <dcterms:modified xsi:type="dcterms:W3CDTF">2019-12-05T16:58:37Z</dcterms:modified>
</cp:coreProperties>
</file>